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28"/>
  </p:notesMasterIdLst>
  <p:sldIdLst>
    <p:sldId id="256" r:id="rId3"/>
    <p:sldId id="316" r:id="rId4"/>
    <p:sldId id="340" r:id="rId5"/>
    <p:sldId id="343" r:id="rId6"/>
    <p:sldId id="363" r:id="rId7"/>
    <p:sldId id="341" r:id="rId8"/>
    <p:sldId id="342" r:id="rId9"/>
    <p:sldId id="346" r:id="rId10"/>
    <p:sldId id="345" r:id="rId11"/>
    <p:sldId id="347" r:id="rId12"/>
    <p:sldId id="349" r:id="rId13"/>
    <p:sldId id="364" r:id="rId14"/>
    <p:sldId id="354" r:id="rId15"/>
    <p:sldId id="350" r:id="rId16"/>
    <p:sldId id="351" r:id="rId17"/>
    <p:sldId id="355" r:id="rId18"/>
    <p:sldId id="348" r:id="rId19"/>
    <p:sldId id="356" r:id="rId20"/>
    <p:sldId id="357" r:id="rId21"/>
    <p:sldId id="358" r:id="rId22"/>
    <p:sldId id="352" r:id="rId23"/>
    <p:sldId id="344" r:id="rId24"/>
    <p:sldId id="360" r:id="rId25"/>
    <p:sldId id="361" r:id="rId26"/>
    <p:sldId id="36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78959" autoAdjust="0"/>
  </p:normalViewPr>
  <p:slideViewPr>
    <p:cSldViewPr snapToGrid="0">
      <p:cViewPr>
        <p:scale>
          <a:sx n="100" d="100"/>
          <a:sy n="100" d="100"/>
        </p:scale>
        <p:origin x="2466" y="1428"/>
      </p:cViewPr>
      <p:guideLst>
        <p:guide orient="horz" pos="2304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I7M3dJVET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4671751/" TargetMode="External"/><Relationship Id="rId2" Type="http://schemas.openxmlformats.org/officeDocument/2006/relationships/hyperlink" Target="https://classes.engineering.wustl.edu/2009/fall/mase431/PDF/modalana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mclp9QmCGs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V_UuzEznH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AXVa__XWZ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1HyiTSMh3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Modal Analysis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</a:t>
            </a:r>
            <a:r>
              <a:rPr lang="en-US" b="1" dirty="0" smtClean="0"/>
              <a:t>2019-12-26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is </a:t>
            </a:r>
            <a:r>
              <a:rPr lang="en-US" dirty="0" smtClean="0"/>
              <a:t>Only One </a:t>
            </a:r>
            <a:r>
              <a:rPr lang="en-US" dirty="0" smtClean="0"/>
              <a:t>row or </a:t>
            </a:r>
            <a:r>
              <a:rPr lang="en-US" dirty="0" smtClean="0"/>
              <a:t>Column </a:t>
            </a:r>
            <a:r>
              <a:rPr lang="en-US" dirty="0" smtClean="0"/>
              <a:t>of the FRF </a:t>
            </a:r>
            <a:r>
              <a:rPr lang="en-US" dirty="0" smtClean="0"/>
              <a:t>Matrix Needed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6312" y="1166387"/>
            <a:ext cx="1134388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The frequency response function matrix is symmetric. The mass, damping, and stiffness matrices that describe the system are symmetric.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The reference point cannot be located at the node of a mode otherwise that mode will not be seen in the frequency response function measurement and the mode cannot be obtained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smtClean="0">
                <a:cs typeface="Arial" pitchFamily="34" charset="0"/>
              </a:rPr>
              <a:t>(e.g. Do not hit the center of the simply supported beam but close to the center).</a:t>
            </a:r>
            <a:endParaRPr lang="en-US" sz="2000" dirty="0"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3" y="4171950"/>
            <a:ext cx="5329238" cy="18962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3" y="4171950"/>
            <a:ext cx="4919662" cy="181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6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Measurements </a:t>
            </a:r>
            <a:r>
              <a:rPr lang="en-US" dirty="0" smtClean="0"/>
              <a:t>do I </a:t>
            </a:r>
            <a:r>
              <a:rPr lang="en-US" dirty="0" smtClean="0"/>
              <a:t>Actually Make </a:t>
            </a:r>
            <a:r>
              <a:rPr lang="en-US" dirty="0" smtClean="0"/>
              <a:t>to </a:t>
            </a:r>
            <a:r>
              <a:rPr lang="en-US" dirty="0" smtClean="0"/>
              <a:t>Compute </a:t>
            </a:r>
            <a:r>
              <a:rPr lang="en-US" dirty="0" smtClean="0"/>
              <a:t>the FRF?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768" y="1008380"/>
            <a:ext cx="467703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0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Global </a:t>
            </a:r>
            <a:r>
              <a:rPr lang="en-US" dirty="0"/>
              <a:t>Vibration Test  of I-40 Bridge</a:t>
            </a:r>
          </a:p>
        </p:txBody>
      </p:sp>
      <p:pic>
        <p:nvPicPr>
          <p:cNvPr id="3" name="Picture 3" descr="i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96" y="1026336"/>
            <a:ext cx="3776662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I40 Cut"/>
          <p:cNvPicPr>
            <a:picLocks noChangeAspect="1" noChangeArrowheads="1"/>
          </p:cNvPicPr>
          <p:nvPr/>
        </p:nvPicPr>
        <p:blipFill>
          <a:blip r:embed="rId3">
            <a:lum bright="12000" contras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78" y="3854361"/>
            <a:ext cx="2932113" cy="262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7998602" y="1159686"/>
            <a:ext cx="1936750" cy="2235200"/>
            <a:chOff x="3574" y="706"/>
            <a:chExt cx="1220" cy="1408"/>
          </a:xfrm>
        </p:grpSpPr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3581" y="706"/>
              <a:ext cx="1186" cy="1408"/>
              <a:chOff x="2178" y="2380"/>
              <a:chExt cx="1186" cy="1408"/>
            </a:xfrm>
          </p:grpSpPr>
          <p:sp>
            <p:nvSpPr>
              <p:cNvPr id="11" name="Rectangle 7"/>
              <p:cNvSpPr>
                <a:spLocks noChangeArrowheads="1"/>
              </p:cNvSpPr>
              <p:nvPr/>
            </p:nvSpPr>
            <p:spPr bwMode="auto">
              <a:xfrm>
                <a:off x="2489" y="2380"/>
                <a:ext cx="230" cy="63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>
                <a:off x="2489" y="3581"/>
                <a:ext cx="230" cy="64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Rectangle 9"/>
              <p:cNvSpPr>
                <a:spLocks noChangeArrowheads="1"/>
              </p:cNvSpPr>
              <p:nvPr/>
            </p:nvSpPr>
            <p:spPr bwMode="auto">
              <a:xfrm>
                <a:off x="2592" y="2443"/>
                <a:ext cx="24" cy="446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2592" y="3128"/>
                <a:ext cx="24" cy="453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1"/>
              <p:cNvSpPr>
                <a:spLocks noChangeArrowheads="1"/>
              </p:cNvSpPr>
              <p:nvPr/>
            </p:nvSpPr>
            <p:spPr bwMode="auto">
              <a:xfrm>
                <a:off x="2592" y="2897"/>
                <a:ext cx="24" cy="231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2"/>
              <p:cNvSpPr>
                <a:spLocks noChangeArrowheads="1"/>
              </p:cNvSpPr>
              <p:nvPr/>
            </p:nvSpPr>
            <p:spPr bwMode="auto">
              <a:xfrm>
                <a:off x="2186" y="2380"/>
                <a:ext cx="231" cy="63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3"/>
              <p:cNvSpPr>
                <a:spLocks noChangeArrowheads="1"/>
              </p:cNvSpPr>
              <p:nvPr/>
            </p:nvSpPr>
            <p:spPr bwMode="auto">
              <a:xfrm>
                <a:off x="2178" y="3581"/>
                <a:ext cx="231" cy="64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14"/>
              <p:cNvSpPr>
                <a:spLocks noChangeArrowheads="1"/>
              </p:cNvSpPr>
              <p:nvPr/>
            </p:nvSpPr>
            <p:spPr bwMode="auto">
              <a:xfrm>
                <a:off x="2282" y="2443"/>
                <a:ext cx="23" cy="446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15"/>
              <p:cNvSpPr>
                <a:spLocks noChangeArrowheads="1"/>
              </p:cNvSpPr>
              <p:nvPr/>
            </p:nvSpPr>
            <p:spPr bwMode="auto">
              <a:xfrm>
                <a:off x="2282" y="3128"/>
                <a:ext cx="23" cy="453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16"/>
              <p:cNvSpPr>
                <a:spLocks noChangeArrowheads="1"/>
              </p:cNvSpPr>
              <p:nvPr/>
            </p:nvSpPr>
            <p:spPr bwMode="auto">
              <a:xfrm>
                <a:off x="2282" y="2897"/>
                <a:ext cx="23" cy="231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17"/>
              <p:cNvSpPr>
                <a:spLocks noChangeArrowheads="1"/>
              </p:cNvSpPr>
              <p:nvPr/>
            </p:nvSpPr>
            <p:spPr bwMode="auto">
              <a:xfrm>
                <a:off x="3133" y="2380"/>
                <a:ext cx="231" cy="63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18"/>
              <p:cNvSpPr>
                <a:spLocks noChangeArrowheads="1"/>
              </p:cNvSpPr>
              <p:nvPr/>
            </p:nvSpPr>
            <p:spPr bwMode="auto">
              <a:xfrm>
                <a:off x="3133" y="3581"/>
                <a:ext cx="231" cy="64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19"/>
              <p:cNvSpPr>
                <a:spLocks noChangeArrowheads="1"/>
              </p:cNvSpPr>
              <p:nvPr/>
            </p:nvSpPr>
            <p:spPr bwMode="auto">
              <a:xfrm>
                <a:off x="3237" y="2443"/>
                <a:ext cx="24" cy="446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0"/>
              <p:cNvSpPr>
                <a:spLocks noChangeArrowheads="1"/>
              </p:cNvSpPr>
              <p:nvPr/>
            </p:nvSpPr>
            <p:spPr bwMode="auto">
              <a:xfrm>
                <a:off x="3237" y="3128"/>
                <a:ext cx="24" cy="453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1"/>
              <p:cNvSpPr>
                <a:spLocks noChangeArrowheads="1"/>
              </p:cNvSpPr>
              <p:nvPr/>
            </p:nvSpPr>
            <p:spPr bwMode="auto">
              <a:xfrm>
                <a:off x="3237" y="2897"/>
                <a:ext cx="24" cy="231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2"/>
              <p:cNvSpPr>
                <a:spLocks noChangeArrowheads="1"/>
              </p:cNvSpPr>
              <p:nvPr/>
            </p:nvSpPr>
            <p:spPr bwMode="auto">
              <a:xfrm>
                <a:off x="2815" y="2380"/>
                <a:ext cx="231" cy="63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23"/>
              <p:cNvSpPr>
                <a:spLocks noChangeArrowheads="1"/>
              </p:cNvSpPr>
              <p:nvPr/>
            </p:nvSpPr>
            <p:spPr bwMode="auto">
              <a:xfrm>
                <a:off x="2823" y="3581"/>
                <a:ext cx="239" cy="64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Rectangle 24"/>
              <p:cNvSpPr>
                <a:spLocks noChangeArrowheads="1"/>
              </p:cNvSpPr>
              <p:nvPr/>
            </p:nvSpPr>
            <p:spPr bwMode="auto">
              <a:xfrm>
                <a:off x="2926" y="2443"/>
                <a:ext cx="24" cy="446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2926" y="3128"/>
                <a:ext cx="24" cy="453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2926" y="2897"/>
                <a:ext cx="24" cy="231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Rectangle 27"/>
              <p:cNvSpPr>
                <a:spLocks noChangeArrowheads="1"/>
              </p:cNvSpPr>
              <p:nvPr/>
            </p:nvSpPr>
            <p:spPr bwMode="auto">
              <a:xfrm>
                <a:off x="2823" y="3581"/>
                <a:ext cx="63" cy="56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3006" y="3581"/>
                <a:ext cx="64" cy="64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2222" y="3665"/>
                <a:ext cx="14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>
                  <a:buSzTx/>
                  <a:buFontTx/>
                  <a:buNone/>
                </a:pPr>
                <a:r>
                  <a:rPr lang="en-US" altLang="ko-KR" sz="1200" b="0">
                    <a:solidFill>
                      <a:srgbClr val="000000"/>
                    </a:solidFill>
                    <a:ea typeface="Gulim" panose="020B0600000101010101" pitchFamily="34" charset="-127"/>
                  </a:rPr>
                  <a:t>E-1</a:t>
                </a:r>
                <a:endParaRPr lang="en-US" altLang="ko-KR" sz="2400" b="0">
                  <a:latin typeface="Times New Roman" panose="02020603050405020304" pitchFamily="18" charset="0"/>
                  <a:ea typeface="Gulim" panose="020B0600000101010101" pitchFamily="34" charset="-127"/>
                </a:endParaRPr>
              </a:p>
            </p:txBody>
          </p:sp>
          <p:sp>
            <p:nvSpPr>
              <p:cNvPr id="34" name="Rectangle 30"/>
              <p:cNvSpPr>
                <a:spLocks noChangeArrowheads="1"/>
              </p:cNvSpPr>
              <p:nvPr/>
            </p:nvSpPr>
            <p:spPr bwMode="auto">
              <a:xfrm>
                <a:off x="2524" y="3665"/>
                <a:ext cx="14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>
                  <a:buSzTx/>
                  <a:buFontTx/>
                  <a:buNone/>
                </a:pPr>
                <a:r>
                  <a:rPr lang="en-US" altLang="ko-KR" sz="1200" b="0">
                    <a:solidFill>
                      <a:srgbClr val="000000"/>
                    </a:solidFill>
                    <a:ea typeface="Gulim" panose="020B0600000101010101" pitchFamily="34" charset="-127"/>
                  </a:rPr>
                  <a:t>E-2</a:t>
                </a:r>
                <a:endParaRPr lang="en-US" altLang="ko-KR" sz="2400" b="0">
                  <a:latin typeface="Times New Roman" panose="02020603050405020304" pitchFamily="18" charset="0"/>
                  <a:ea typeface="Gulim" panose="020B0600000101010101" pitchFamily="34" charset="-127"/>
                </a:endParaRPr>
              </a:p>
            </p:txBody>
          </p:sp>
          <p:sp>
            <p:nvSpPr>
              <p:cNvPr id="35" name="Rectangle 31"/>
              <p:cNvSpPr>
                <a:spLocks noChangeArrowheads="1"/>
              </p:cNvSpPr>
              <p:nvPr/>
            </p:nvSpPr>
            <p:spPr bwMode="auto">
              <a:xfrm>
                <a:off x="2875" y="3673"/>
                <a:ext cx="14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>
                  <a:buSzTx/>
                  <a:buFontTx/>
                  <a:buNone/>
                </a:pPr>
                <a:r>
                  <a:rPr lang="en-US" altLang="ko-KR" sz="1200" b="0">
                    <a:solidFill>
                      <a:srgbClr val="000000"/>
                    </a:solidFill>
                    <a:ea typeface="Gulim" panose="020B0600000101010101" pitchFamily="34" charset="-127"/>
                  </a:rPr>
                  <a:t>E-3</a:t>
                </a:r>
                <a:endParaRPr lang="en-US" altLang="ko-KR" sz="2400" b="0">
                  <a:latin typeface="Times New Roman" panose="02020603050405020304" pitchFamily="18" charset="0"/>
                  <a:ea typeface="Gulim" panose="020B0600000101010101" pitchFamily="34" charset="-127"/>
                </a:endParaRPr>
              </a:p>
            </p:txBody>
          </p:sp>
          <p:sp>
            <p:nvSpPr>
              <p:cNvPr id="36" name="Rectangle 32"/>
              <p:cNvSpPr>
                <a:spLocks noChangeArrowheads="1"/>
              </p:cNvSpPr>
              <p:nvPr/>
            </p:nvSpPr>
            <p:spPr bwMode="auto">
              <a:xfrm>
                <a:off x="3169" y="3673"/>
                <a:ext cx="14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>
                  <a:buSzTx/>
                  <a:buFontTx/>
                  <a:buNone/>
                </a:pPr>
                <a:r>
                  <a:rPr lang="en-US" altLang="ko-KR" sz="1200" b="0">
                    <a:solidFill>
                      <a:srgbClr val="000000"/>
                    </a:solidFill>
                    <a:ea typeface="Gulim" panose="020B0600000101010101" pitchFamily="34" charset="-127"/>
                  </a:rPr>
                  <a:t>E-4</a:t>
                </a:r>
                <a:endParaRPr lang="en-US" altLang="ko-KR" sz="2400" b="0">
                  <a:latin typeface="Times New Roman" panose="02020603050405020304" pitchFamily="18" charset="0"/>
                  <a:ea typeface="Gulim" panose="020B0600000101010101" pitchFamily="34" charset="-127"/>
                </a:endParaRPr>
              </a:p>
            </p:txBody>
          </p:sp>
        </p:grpSp>
        <p:sp>
          <p:nvSpPr>
            <p:cNvPr id="7" name="Text Box 33"/>
            <p:cNvSpPr txBox="1">
              <a:spLocks noChangeArrowheads="1"/>
            </p:cNvSpPr>
            <p:nvPr/>
          </p:nvSpPr>
          <p:spPr bwMode="auto">
            <a:xfrm>
              <a:off x="3574" y="1984"/>
              <a:ext cx="260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200">
                  <a:ea typeface="Gulim" panose="020B0600000101010101" pitchFamily="34" charset="-127"/>
                </a:rPr>
                <a:t>Dam1</a:t>
              </a:r>
            </a:p>
          </p:txBody>
        </p:sp>
        <p:sp>
          <p:nvSpPr>
            <p:cNvPr id="8" name="Text Box 34"/>
            <p:cNvSpPr txBox="1">
              <a:spLocks noChangeArrowheads="1"/>
            </p:cNvSpPr>
            <p:nvPr/>
          </p:nvSpPr>
          <p:spPr bwMode="auto">
            <a:xfrm>
              <a:off x="3877" y="1984"/>
              <a:ext cx="260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200">
                  <a:ea typeface="Gulim" panose="020B0600000101010101" pitchFamily="34" charset="-127"/>
                </a:rPr>
                <a:t>Dam2</a:t>
              </a:r>
            </a:p>
          </p:txBody>
        </p:sp>
        <p:sp>
          <p:nvSpPr>
            <p:cNvPr id="9" name="Text Box 35"/>
            <p:cNvSpPr txBox="1">
              <a:spLocks noChangeArrowheads="1"/>
            </p:cNvSpPr>
            <p:nvPr/>
          </p:nvSpPr>
          <p:spPr bwMode="auto">
            <a:xfrm>
              <a:off x="4225" y="1987"/>
              <a:ext cx="260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200">
                  <a:ea typeface="Gulim" panose="020B0600000101010101" pitchFamily="34" charset="-127"/>
                </a:rPr>
                <a:t>Dam3</a:t>
              </a:r>
            </a:p>
          </p:txBody>
        </p:sp>
        <p:sp>
          <p:nvSpPr>
            <p:cNvPr id="10" name="Text Box 36"/>
            <p:cNvSpPr txBox="1">
              <a:spLocks noChangeArrowheads="1"/>
            </p:cNvSpPr>
            <p:nvPr/>
          </p:nvSpPr>
          <p:spPr bwMode="auto">
            <a:xfrm>
              <a:off x="4534" y="1993"/>
              <a:ext cx="260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200">
                  <a:ea typeface="Gulim" panose="020B0600000101010101" pitchFamily="34" charset="-127"/>
                </a:rPr>
                <a:t>Dam4</a:t>
              </a:r>
            </a:p>
          </p:txBody>
        </p:sp>
      </p:grpSp>
      <p:grpSp>
        <p:nvGrpSpPr>
          <p:cNvPr id="37" name="Group 37"/>
          <p:cNvGrpSpPr>
            <a:grpSpLocks/>
          </p:cNvGrpSpPr>
          <p:nvPr/>
        </p:nvGrpSpPr>
        <p:grpSpPr bwMode="auto">
          <a:xfrm>
            <a:off x="6630177" y="3636186"/>
            <a:ext cx="4381500" cy="2849563"/>
            <a:chOff x="2721" y="2266"/>
            <a:chExt cx="2760" cy="1795"/>
          </a:xfrm>
        </p:grpSpPr>
        <p:grpSp>
          <p:nvGrpSpPr>
            <p:cNvPr id="38" name="Group 38"/>
            <p:cNvGrpSpPr>
              <a:grpSpLocks/>
            </p:cNvGrpSpPr>
            <p:nvPr/>
          </p:nvGrpSpPr>
          <p:grpSpPr bwMode="auto">
            <a:xfrm>
              <a:off x="2735" y="2266"/>
              <a:ext cx="2746" cy="1755"/>
              <a:chOff x="2400" y="1748"/>
              <a:chExt cx="3090" cy="2158"/>
            </a:xfrm>
          </p:grpSpPr>
          <p:pic>
            <p:nvPicPr>
              <p:cNvPr id="49" name="Picture 39" descr="i4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748"/>
                <a:ext cx="3090" cy="2158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50" name="Text Box 40"/>
              <p:cNvSpPr txBox="1">
                <a:spLocks noChangeArrowheads="1"/>
              </p:cNvSpPr>
              <p:nvPr/>
            </p:nvSpPr>
            <p:spPr bwMode="auto">
              <a:xfrm>
                <a:off x="3076" y="2723"/>
                <a:ext cx="1751" cy="7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buSzTx/>
                  <a:buFontTx/>
                  <a:buNone/>
                </a:pPr>
                <a:r>
                  <a:rPr lang="en-US" altLang="ko-KR" sz="1800" dirty="0">
                    <a:latin typeface="Arial" panose="020B0604020202020204" pitchFamily="34" charset="0"/>
                    <a:ea typeface="Gulim" panose="020B0600000101010101" pitchFamily="34" charset="-127"/>
                  </a:rPr>
                  <a:t>Change in the first </a:t>
                </a:r>
              </a:p>
              <a:p>
                <a:pPr algn="l">
                  <a:buSzTx/>
                  <a:buFontTx/>
                  <a:buNone/>
                </a:pPr>
                <a:r>
                  <a:rPr lang="en-US" altLang="ko-KR" sz="1800" dirty="0">
                    <a:latin typeface="Arial" panose="020B0604020202020204" pitchFamily="34" charset="0"/>
                    <a:ea typeface="Gulim" panose="020B0600000101010101" pitchFamily="34" charset="-127"/>
                  </a:rPr>
                  <a:t>mode frequency with</a:t>
                </a:r>
              </a:p>
              <a:p>
                <a:pPr algn="l">
                  <a:buSzTx/>
                  <a:buFontTx/>
                  <a:buNone/>
                </a:pPr>
                <a:r>
                  <a:rPr lang="en-US" altLang="ko-KR" sz="1800" dirty="0">
                    <a:latin typeface="Arial" panose="020B0604020202020204" pitchFamily="34" charset="0"/>
                    <a:ea typeface="Gulim" panose="020B0600000101010101" pitchFamily="34" charset="-127"/>
                  </a:rPr>
                  <a:t>damage case</a:t>
                </a:r>
              </a:p>
            </p:txBody>
          </p:sp>
        </p:grpSp>
        <p:sp>
          <p:nvSpPr>
            <p:cNvPr id="39" name="Text Box 41"/>
            <p:cNvSpPr txBox="1">
              <a:spLocks noChangeArrowheads="1"/>
            </p:cNvSpPr>
            <p:nvPr/>
          </p:nvSpPr>
          <p:spPr bwMode="auto">
            <a:xfrm>
              <a:off x="3176" y="2741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dirty="0">
                  <a:ea typeface="Gulim" panose="020B0600000101010101" pitchFamily="34" charset="-127"/>
                </a:rPr>
                <a:t>Dam0</a:t>
              </a:r>
            </a:p>
          </p:txBody>
        </p:sp>
        <p:sp>
          <p:nvSpPr>
            <p:cNvPr id="40" name="Text Box 42"/>
            <p:cNvSpPr txBox="1">
              <a:spLocks noChangeArrowheads="1"/>
            </p:cNvSpPr>
            <p:nvPr/>
          </p:nvSpPr>
          <p:spPr bwMode="auto">
            <a:xfrm>
              <a:off x="3540" y="2346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Dam1</a:t>
              </a:r>
            </a:p>
          </p:txBody>
        </p:sp>
        <p:sp>
          <p:nvSpPr>
            <p:cNvPr id="41" name="Text Box 43"/>
            <p:cNvSpPr txBox="1">
              <a:spLocks noChangeArrowheads="1"/>
            </p:cNvSpPr>
            <p:nvPr/>
          </p:nvSpPr>
          <p:spPr bwMode="auto">
            <a:xfrm>
              <a:off x="4257" y="2316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Dam2</a:t>
              </a:r>
            </a:p>
          </p:txBody>
        </p:sp>
        <p:sp>
          <p:nvSpPr>
            <p:cNvPr id="42" name="Text Box 44"/>
            <p:cNvSpPr txBox="1">
              <a:spLocks noChangeArrowheads="1"/>
            </p:cNvSpPr>
            <p:nvPr/>
          </p:nvSpPr>
          <p:spPr bwMode="auto">
            <a:xfrm>
              <a:off x="4803" y="2706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Dam3</a:t>
              </a:r>
            </a:p>
          </p:txBody>
        </p:sp>
        <p:sp>
          <p:nvSpPr>
            <p:cNvPr id="43" name="Text Box 45"/>
            <p:cNvSpPr txBox="1">
              <a:spLocks noChangeArrowheads="1"/>
            </p:cNvSpPr>
            <p:nvPr/>
          </p:nvSpPr>
          <p:spPr bwMode="auto">
            <a:xfrm>
              <a:off x="5157" y="3927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Dam4</a:t>
              </a:r>
            </a:p>
          </p:txBody>
        </p:sp>
        <p:sp>
          <p:nvSpPr>
            <p:cNvPr id="44" name="Text Box 46"/>
            <p:cNvSpPr txBox="1">
              <a:spLocks noChangeArrowheads="1"/>
            </p:cNvSpPr>
            <p:nvPr/>
          </p:nvSpPr>
          <p:spPr bwMode="auto">
            <a:xfrm>
              <a:off x="4623" y="3927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Dam3</a:t>
              </a:r>
            </a:p>
          </p:txBody>
        </p:sp>
        <p:sp>
          <p:nvSpPr>
            <p:cNvPr id="45" name="Text Box 47"/>
            <p:cNvSpPr txBox="1">
              <a:spLocks noChangeArrowheads="1"/>
            </p:cNvSpPr>
            <p:nvPr/>
          </p:nvSpPr>
          <p:spPr bwMode="auto">
            <a:xfrm>
              <a:off x="4071" y="3927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Dam2</a:t>
              </a:r>
            </a:p>
          </p:txBody>
        </p:sp>
        <p:sp>
          <p:nvSpPr>
            <p:cNvPr id="46" name="Text Box 48"/>
            <p:cNvSpPr txBox="1">
              <a:spLocks noChangeArrowheads="1"/>
            </p:cNvSpPr>
            <p:nvPr/>
          </p:nvSpPr>
          <p:spPr bwMode="auto">
            <a:xfrm>
              <a:off x="2988" y="3927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Dam0</a:t>
              </a:r>
            </a:p>
          </p:txBody>
        </p:sp>
        <p:sp>
          <p:nvSpPr>
            <p:cNvPr id="47" name="Text Box 49"/>
            <p:cNvSpPr txBox="1">
              <a:spLocks noChangeArrowheads="1"/>
            </p:cNvSpPr>
            <p:nvPr/>
          </p:nvSpPr>
          <p:spPr bwMode="auto">
            <a:xfrm>
              <a:off x="3528" y="3927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Dam1</a:t>
              </a:r>
            </a:p>
          </p:txBody>
        </p:sp>
        <p:sp>
          <p:nvSpPr>
            <p:cNvPr id="48" name="Text Box 50"/>
            <p:cNvSpPr txBox="1">
              <a:spLocks noChangeArrowheads="1"/>
            </p:cNvSpPr>
            <p:nvPr/>
          </p:nvSpPr>
          <p:spPr bwMode="auto">
            <a:xfrm rot="-5400000">
              <a:off x="2003" y="3045"/>
              <a:ext cx="1569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First Experimental Frequency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558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are the biggest things to think about when impact testing?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3230" y="1155323"/>
            <a:ext cx="1132332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2000" dirty="0" smtClean="0">
                <a:cs typeface="Arial" pitchFamily="34" charset="0"/>
              </a:rPr>
              <a:t>1. Selection of the hammer tip: </a:t>
            </a:r>
            <a:r>
              <a:rPr lang="en-US" altLang="en-US" sz="2000" u="sng" dirty="0" smtClean="0">
                <a:cs typeface="Arial" pitchFamily="34" charset="0"/>
              </a:rPr>
              <a:t>The input excitation frequency range is controlled mainly by the hardness of the tip selected. </a:t>
            </a:r>
            <a:endParaRPr lang="en-US" altLang="en-US" sz="2000" u="sng" dirty="0">
              <a:cs typeface="Arial" pitchFamily="34" charset="0"/>
            </a:endParaRPr>
          </a:p>
        </p:txBody>
      </p:sp>
      <p:pic>
        <p:nvPicPr>
          <p:cNvPr id="2050" name="Picture 2" descr="Image result for impact hammer tip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9" b="25240"/>
          <a:stretch/>
        </p:blipFill>
        <p:spPr bwMode="auto">
          <a:xfrm>
            <a:off x="3387090" y="4495800"/>
            <a:ext cx="356997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556" y="2442477"/>
            <a:ext cx="5113574" cy="23841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3" y="2305316"/>
            <a:ext cx="5663070" cy="252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6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Leakage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3230" y="1151400"/>
            <a:ext cx="11323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When the signal is not periodic or the period of the signal does not exactly match with the sampling period, the actual energy from a particular  frequency is smeared into adjacent frequencies.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Leakage is one of the most serious errors in the frequency domain analysis.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Time windowing can be used to minimize the effect of leakage, but it does not completely remove the leakage problem.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Time windowing makes the captured signal look more periodic thereby reducing the effects of leakage.</a:t>
            </a:r>
          </a:p>
        </p:txBody>
      </p:sp>
    </p:spTree>
    <p:extLst>
      <p:ext uri="{BB962C8B-B14F-4D97-AF65-F5344CB8AC3E}">
        <p14:creationId xmlns:p14="http://schemas.microsoft.com/office/powerpoint/2010/main" val="3645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Leakage (Continue)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5" y="2172072"/>
            <a:ext cx="5663105" cy="29710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923" y="1920240"/>
            <a:ext cx="5680003" cy="370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1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Different Hammer Tips</a:t>
            </a:r>
            <a:endParaRPr lang="en-US" dirty="0"/>
          </a:p>
        </p:txBody>
      </p:sp>
      <p:pic>
        <p:nvPicPr>
          <p:cNvPr id="3" name="9I7M3dJVETs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234440"/>
            <a:ext cx="861568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2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Modal Testing of Rapid Emplaced Bridge System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43" y="4136622"/>
            <a:ext cx="3724489" cy="2473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536" y="4136622"/>
            <a:ext cx="3724489" cy="2473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536" y="1284351"/>
            <a:ext cx="3730957" cy="2478024"/>
          </a:xfrm>
          <a:prstGeom prst="rect">
            <a:avLst/>
          </a:prstGeom>
        </p:spPr>
      </p:pic>
      <p:pic>
        <p:nvPicPr>
          <p:cNvPr id="1026" name="Picture 2" descr="Image result for rapide employ mobile brid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1" y="1284351"/>
            <a:ext cx="3305174" cy="248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542270" y="5571000"/>
            <a:ext cx="15887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2000" u="sng" dirty="0" smtClean="0">
                <a:solidFill>
                  <a:srgbClr val="FF0000"/>
                </a:solidFill>
                <a:cs typeface="Arial" pitchFamily="34" charset="0"/>
              </a:rPr>
              <a:t>more images</a:t>
            </a:r>
            <a:endParaRPr lang="en-US" altLang="en-US" sz="2000" u="sng" dirty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80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do I </a:t>
            </a:r>
            <a:r>
              <a:rPr lang="en-US" dirty="0" smtClean="0"/>
              <a:t>Get Mode Shapes </a:t>
            </a:r>
            <a:r>
              <a:rPr lang="en-US" dirty="0" smtClean="0"/>
              <a:t>from the </a:t>
            </a:r>
            <a:r>
              <a:rPr lang="en-US" dirty="0" smtClean="0"/>
              <a:t>Plate </a:t>
            </a:r>
            <a:r>
              <a:rPr lang="en-US" dirty="0" smtClean="0"/>
              <a:t>FRFs?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904590"/>
            <a:ext cx="5328180" cy="3755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430" y="1524000"/>
            <a:ext cx="57340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0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1300" y="-10161"/>
            <a:ext cx="11727180" cy="684233"/>
          </a:xfrm>
        </p:spPr>
        <p:txBody>
          <a:bodyPr/>
          <a:lstStyle/>
          <a:p>
            <a:r>
              <a:rPr lang="en-US" dirty="0" smtClean="0"/>
              <a:t>Input-Output Structural Response Problem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" y="1529790"/>
            <a:ext cx="6034088" cy="42556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1" y="1055370"/>
            <a:ext cx="566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cs typeface="Arial" pitchFamily="34" charset="0"/>
              </a:rPr>
              <a:t>The frequency response function acts as a filter on the input force which results in some output response.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cs typeface="Arial" pitchFamily="34" charset="0"/>
              </a:rPr>
              <a:t>The excitation causes all the modes to be activated and therefore, the response is, in general, the linear superposition of all the modes that are activated by the input excitation.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cs typeface="Arial" pitchFamily="34" charset="0"/>
              </a:rPr>
              <a:t>Mode shapes are summed together in some linear fashion to form the operating deflection patterns. 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633" y="4639628"/>
            <a:ext cx="3503468" cy="182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2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257300"/>
            <a:ext cx="924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The slides summarize the following materials: </a:t>
            </a:r>
          </a:p>
        </p:txBody>
      </p:sp>
      <p:sp>
        <p:nvSpPr>
          <p:cNvPr id="4" name="Rectangle 3"/>
          <p:cNvSpPr/>
          <p:nvPr/>
        </p:nvSpPr>
        <p:spPr>
          <a:xfrm>
            <a:off x="241300" y="2026384"/>
            <a:ext cx="114427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/>
              <a:t>Peter </a:t>
            </a:r>
            <a:r>
              <a:rPr lang="en-US" sz="2000" i="1" dirty="0" err="1" smtClean="0"/>
              <a:t>Avitabile</a:t>
            </a:r>
            <a:r>
              <a:rPr lang="en-US" sz="2000" i="1" dirty="0" smtClean="0"/>
              <a:t> (2009). Experimental Modal Analysis (A Simple Non-</a:t>
            </a:r>
            <a:r>
              <a:rPr lang="en-US" sz="2000" i="1" dirty="0" err="1" smtClean="0"/>
              <a:t>Mathmatical</a:t>
            </a:r>
            <a:r>
              <a:rPr lang="en-US" sz="2000" i="1" dirty="0" smtClean="0"/>
              <a:t> Presentation).</a:t>
            </a:r>
          </a:p>
          <a:p>
            <a:endParaRPr lang="en-US" sz="2000" i="1" dirty="0">
              <a:effectLst/>
            </a:endParaRPr>
          </a:p>
          <a:p>
            <a:r>
              <a:rPr lang="en-US" sz="2000" i="1" dirty="0">
                <a:hlinkClick r:id="rId2"/>
              </a:rPr>
              <a:t>https://</a:t>
            </a:r>
            <a:r>
              <a:rPr lang="en-US" sz="2000" i="1" dirty="0" smtClean="0">
                <a:hlinkClick r:id="rId2"/>
              </a:rPr>
              <a:t>classes.engineering.wustl.edu/2009/fall/mase431/PDF/modalana.pdf</a:t>
            </a:r>
            <a:endParaRPr lang="en-US" sz="2000" i="1" dirty="0" smtClean="0"/>
          </a:p>
          <a:p>
            <a:endParaRPr lang="en-US" sz="2000" i="1" dirty="0"/>
          </a:p>
          <a:p>
            <a:r>
              <a:rPr lang="en-US" sz="2000" i="1" dirty="0">
                <a:hlinkClick r:id="rId3"/>
              </a:rPr>
              <a:t>https://slideplayer.com/slide/4671751</a:t>
            </a:r>
            <a:r>
              <a:rPr lang="en-US" sz="2000" i="1" dirty="0" smtClean="0">
                <a:hlinkClick r:id="rId3"/>
              </a:rPr>
              <a:t>/</a:t>
            </a:r>
            <a:r>
              <a:rPr lang="en-US" sz="2000" i="1" dirty="0" smtClean="0"/>
              <a:t>  </a:t>
            </a:r>
            <a:endParaRPr lang="en-US" sz="2000" i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60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Frequency Response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02129" y="1919921"/>
                <a:ext cx="2987741" cy="1280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𝑌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129" y="1919921"/>
                <a:ext cx="2987741" cy="12804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09269" y="4255770"/>
            <a:ext cx="111912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 </a:t>
            </a:r>
            <a:r>
              <a:rPr lang="en-US" sz="2000" dirty="0"/>
              <a:t>frequency response function is a mathematical representation of the relationship between the input and the output of a system</a:t>
            </a:r>
            <a:r>
              <a:rPr lang="en-US" sz="20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The ratio of the output response a structure due to an applied force. 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2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H1 and H2 Frequency Response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9640"/>
          <a:stretch/>
        </p:blipFill>
        <p:spPr>
          <a:xfrm>
            <a:off x="584200" y="1128713"/>
            <a:ext cx="5210175" cy="5272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0360"/>
          <a:stretch/>
        </p:blipFill>
        <p:spPr>
          <a:xfrm>
            <a:off x="6210300" y="1128713"/>
            <a:ext cx="5210175" cy="34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8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Modal Testing of a Beam Structure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1563370"/>
            <a:ext cx="5588000" cy="4188460"/>
          </a:xfrm>
          <a:prstGeom prst="rect">
            <a:avLst/>
          </a:prstGeom>
          <a:noFill/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1165"/>
            <a:ext cx="5836920" cy="3912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700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Configurations of Boundary Conditions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059" y="1121834"/>
            <a:ext cx="8717661" cy="54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7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Test Equipment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6" y="2416704"/>
            <a:ext cx="5020734" cy="2705629"/>
          </a:xfrm>
          <a:prstGeom prst="rect">
            <a:avLst/>
          </a:prstGeom>
          <a:noFill/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734" y="1599776"/>
            <a:ext cx="5677746" cy="41156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227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Mode Shapes and Natural Frequencies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201" y="1245552"/>
            <a:ext cx="3923528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952" y="1245552"/>
            <a:ext cx="3923528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50" y="1201102"/>
            <a:ext cx="3923528" cy="2286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377761"/>
              </p:ext>
            </p:extLst>
          </p:nvPr>
        </p:nvGraphicFramePr>
        <p:xfrm>
          <a:off x="1514484" y="4340384"/>
          <a:ext cx="9163032" cy="182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90268">
                  <a:extLst>
                    <a:ext uri="{9D8B030D-6E8A-4147-A177-3AD203B41FA5}">
                      <a16:colId xmlns:a16="http://schemas.microsoft.com/office/drawing/2014/main" val="3508567907"/>
                    </a:ext>
                  </a:extLst>
                </a:gridCol>
                <a:gridCol w="2290268">
                  <a:extLst>
                    <a:ext uri="{9D8B030D-6E8A-4147-A177-3AD203B41FA5}">
                      <a16:colId xmlns:a16="http://schemas.microsoft.com/office/drawing/2014/main" val="2226286961"/>
                    </a:ext>
                  </a:extLst>
                </a:gridCol>
                <a:gridCol w="2291248">
                  <a:extLst>
                    <a:ext uri="{9D8B030D-6E8A-4147-A177-3AD203B41FA5}">
                      <a16:colId xmlns:a16="http://schemas.microsoft.com/office/drawing/2014/main" val="588618770"/>
                    </a:ext>
                  </a:extLst>
                </a:gridCol>
                <a:gridCol w="2291248">
                  <a:extLst>
                    <a:ext uri="{9D8B030D-6E8A-4147-A177-3AD203B41FA5}">
                      <a16:colId xmlns:a16="http://schemas.microsoft.com/office/drawing/2014/main" val="48399243"/>
                    </a:ext>
                  </a:extLst>
                </a:gridCol>
              </a:tblGrid>
              <a:tr h="4341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Mode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Case 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Case 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Case 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extLst>
                  <a:ext uri="{0D108BD9-81ED-4DB2-BD59-A6C34878D82A}">
                    <a16:rowId xmlns:a16="http://schemas.microsoft.com/office/drawing/2014/main" val="2686724434"/>
                  </a:ext>
                </a:extLst>
              </a:tr>
              <a:tr h="4341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r>
                        <a:rPr lang="en-US" sz="2000" baseline="30000">
                          <a:effectLst/>
                        </a:rPr>
                        <a:t>st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13 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14.16 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12.13 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extLst>
                  <a:ext uri="{0D108BD9-81ED-4DB2-BD59-A6C34878D82A}">
                    <a16:rowId xmlns:a16="http://schemas.microsoft.com/office/drawing/2014/main" val="740950929"/>
                  </a:ext>
                </a:extLst>
              </a:tr>
              <a:tr h="4341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r>
                        <a:rPr lang="en-US" sz="2000" baseline="30000">
                          <a:effectLst/>
                        </a:rPr>
                        <a:t>nd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48.69 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50 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47.75 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extLst>
                  <a:ext uri="{0D108BD9-81ED-4DB2-BD59-A6C34878D82A}">
                    <a16:rowId xmlns:a16="http://schemas.microsoft.com/office/drawing/2014/main" val="2274429220"/>
                  </a:ext>
                </a:extLst>
              </a:tr>
              <a:tr h="4341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r>
                        <a:rPr lang="en-US" sz="2000" baseline="30000">
                          <a:effectLst/>
                        </a:rPr>
                        <a:t>rd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116.5 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92.28 Hz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102.5 Hz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extLst>
                  <a:ext uri="{0D108BD9-81ED-4DB2-BD59-A6C34878D82A}">
                    <a16:rowId xmlns:a16="http://schemas.microsoft.com/office/drawing/2014/main" val="3180624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54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Could </a:t>
            </a:r>
            <a:r>
              <a:rPr lang="en-US" dirty="0" smtClean="0"/>
              <a:t>You Explain Modal Analysis </a:t>
            </a:r>
            <a:r>
              <a:rPr lang="en-US" dirty="0" smtClean="0"/>
              <a:t>for </a:t>
            </a:r>
            <a:r>
              <a:rPr lang="en-US" dirty="0" smtClean="0"/>
              <a:t>Me</a:t>
            </a:r>
            <a:r>
              <a:rPr lang="en-US" dirty="0" smtClean="0"/>
              <a:t>?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246547"/>
            <a:ext cx="4791075" cy="23265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4128771"/>
            <a:ext cx="4981575" cy="2314275"/>
          </a:xfrm>
          <a:prstGeom prst="rect">
            <a:avLst/>
          </a:prstGeom>
        </p:spPr>
      </p:pic>
      <p:pic>
        <p:nvPicPr>
          <p:cNvPr id="6" name="3mclp9QmCGs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844348" y="2388425"/>
            <a:ext cx="4512622" cy="25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Single Degree of Freedom Vibration Test</a:t>
            </a:r>
            <a:endParaRPr lang="en-US" dirty="0"/>
          </a:p>
        </p:txBody>
      </p:sp>
      <p:pic>
        <p:nvPicPr>
          <p:cNvPr id="3" name="LV_UuzEznHs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234440"/>
            <a:ext cx="861568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0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Millennium Bridge, London</a:t>
            </a:r>
            <a:endParaRPr lang="en-US" dirty="0"/>
          </a:p>
        </p:txBody>
      </p:sp>
      <p:pic>
        <p:nvPicPr>
          <p:cNvPr id="4" name="eAXVa__XWZ8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7050" y="1395411"/>
            <a:ext cx="861568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5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Could </a:t>
            </a:r>
            <a:r>
              <a:rPr lang="en-US" dirty="0" smtClean="0"/>
              <a:t>You Explain Modal Analysis </a:t>
            </a:r>
            <a:r>
              <a:rPr lang="en-US" dirty="0"/>
              <a:t>for </a:t>
            </a:r>
            <a:r>
              <a:rPr lang="en-US" dirty="0" smtClean="0"/>
              <a:t>Me? (Continue)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144947"/>
            <a:ext cx="4791075" cy="23265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3873500"/>
            <a:ext cx="4972050" cy="281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3500" y="1283543"/>
            <a:ext cx="51117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…. The response amplifies as we apply a force with a rate of oscillation that gets closer to the natural frequency of the system and reaches a maximum when the rate of oscillation is at the resonant frequency of the system. ….</a:t>
            </a:r>
            <a:endParaRPr lang="en-US" sz="2000" dirty="0"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13500" y="4294138"/>
            <a:ext cx="5111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The deformation </a:t>
            </a:r>
            <a:r>
              <a:rPr lang="en-US" sz="2000" dirty="0">
                <a:cs typeface="Arial" pitchFamily="34" charset="0"/>
              </a:rPr>
              <a:t>patterns at these natural frequencies also take on </a:t>
            </a:r>
            <a:r>
              <a:rPr lang="en-US" sz="2000" dirty="0" smtClean="0">
                <a:cs typeface="Arial" pitchFamily="34" charset="0"/>
              </a:rPr>
              <a:t>a variety </a:t>
            </a:r>
            <a:r>
              <a:rPr lang="en-US" sz="2000" dirty="0">
                <a:cs typeface="Arial" pitchFamily="34" charset="0"/>
              </a:rPr>
              <a:t>of different shapes depending on which frequency is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cs typeface="Arial" pitchFamily="34" charset="0"/>
              </a:rPr>
              <a:t>used for the excitation force.</a:t>
            </a:r>
          </a:p>
        </p:txBody>
      </p:sp>
    </p:spTree>
    <p:extLst>
      <p:ext uri="{BB962C8B-B14F-4D97-AF65-F5344CB8AC3E}">
        <p14:creationId xmlns:p14="http://schemas.microsoft.com/office/powerpoint/2010/main" val="346946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Could You Explain Modal Analysis for Me</a:t>
            </a:r>
            <a:r>
              <a:rPr lang="en-US" dirty="0" smtClean="0"/>
              <a:t>? (Continue)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1" y="1441450"/>
            <a:ext cx="6097970" cy="46164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1" y="1441450"/>
            <a:ext cx="566420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itchFamily="34" charset="0"/>
              </a:rPr>
              <a:t>D</a:t>
            </a:r>
            <a:r>
              <a:rPr lang="en-US" dirty="0" smtClean="0">
                <a:cs typeface="Arial" pitchFamily="34" charset="0"/>
              </a:rPr>
              <a:t>eformation patterns are </a:t>
            </a:r>
            <a:r>
              <a:rPr lang="en-US" dirty="0">
                <a:cs typeface="Arial" pitchFamily="34" charset="0"/>
              </a:rPr>
              <a:t>referred to as the </a:t>
            </a:r>
            <a:r>
              <a:rPr lang="en-US" b="1" u="sng" dirty="0">
                <a:cs typeface="Arial" pitchFamily="34" charset="0"/>
              </a:rPr>
              <a:t>mode shapes of the structure</a:t>
            </a:r>
            <a:r>
              <a:rPr lang="en-US" dirty="0" smtClean="0">
                <a:cs typeface="Arial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cs typeface="Arial" pitchFamily="34" charset="0"/>
              </a:rPr>
              <a:t>The engineers identify natural frequency and know how they might affect the response of the structure when a force excites the structure.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cs typeface="Arial" pitchFamily="34" charset="0"/>
              </a:rPr>
              <a:t>Modal </a:t>
            </a:r>
            <a:r>
              <a:rPr lang="en-US" dirty="0">
                <a:cs typeface="Arial" pitchFamily="34" charset="0"/>
              </a:rPr>
              <a:t>analysis is the study of the </a:t>
            </a:r>
            <a:r>
              <a:rPr lang="en-US" dirty="0" smtClean="0">
                <a:cs typeface="Arial" pitchFamily="34" charset="0"/>
              </a:rPr>
              <a:t>natural characteristics </a:t>
            </a:r>
            <a:r>
              <a:rPr lang="en-US" dirty="0">
                <a:cs typeface="Arial" pitchFamily="34" charset="0"/>
              </a:rPr>
              <a:t>of structures. Understanding both the </a:t>
            </a:r>
            <a:r>
              <a:rPr lang="en-US" dirty="0" smtClean="0">
                <a:cs typeface="Arial" pitchFamily="34" charset="0"/>
              </a:rPr>
              <a:t>natural frequency </a:t>
            </a:r>
            <a:r>
              <a:rPr lang="en-US" dirty="0">
                <a:cs typeface="Arial" pitchFamily="34" charset="0"/>
              </a:rPr>
              <a:t>and mode shape helps to design my </a:t>
            </a:r>
            <a:r>
              <a:rPr lang="en-US" dirty="0" smtClean="0">
                <a:cs typeface="Arial" pitchFamily="34" charset="0"/>
              </a:rPr>
              <a:t>structural system for </a:t>
            </a:r>
            <a:r>
              <a:rPr lang="en-US" dirty="0">
                <a:cs typeface="Arial" pitchFamily="34" charset="0"/>
              </a:rPr>
              <a:t>noise and vibration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6234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Examples: Different Mode Shape</a:t>
            </a:r>
            <a:endParaRPr lang="en-US" dirty="0"/>
          </a:p>
        </p:txBody>
      </p:sp>
      <p:pic>
        <p:nvPicPr>
          <p:cNvPr id="3" name="E1HyiTSMh38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234440"/>
            <a:ext cx="861568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5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Just </a:t>
            </a:r>
            <a:r>
              <a:rPr lang="en-US" dirty="0" smtClean="0"/>
              <a:t>What </a:t>
            </a:r>
            <a:r>
              <a:rPr lang="en-US" dirty="0" smtClean="0"/>
              <a:t>are </a:t>
            </a:r>
            <a:r>
              <a:rPr lang="en-US" dirty="0" smtClean="0"/>
              <a:t>These Measurements </a:t>
            </a:r>
            <a:r>
              <a:rPr lang="en-US" dirty="0" smtClean="0"/>
              <a:t>that are </a:t>
            </a:r>
            <a:r>
              <a:rPr lang="en-US" dirty="0" smtClean="0"/>
              <a:t>Called </a:t>
            </a:r>
            <a:r>
              <a:rPr lang="en-US" dirty="0" smtClean="0"/>
              <a:t>FRFs?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187"/>
            <a:ext cx="5800725" cy="4314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7895"/>
          <a:stretch/>
        </p:blipFill>
        <p:spPr>
          <a:xfrm>
            <a:off x="5953126" y="1056123"/>
            <a:ext cx="2819400" cy="5202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6045" r="1850"/>
          <a:stretch/>
        </p:blipFill>
        <p:spPr>
          <a:xfrm>
            <a:off x="8924927" y="1056123"/>
            <a:ext cx="2819400" cy="52029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81799" y="6227802"/>
            <a:ext cx="4467226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cs typeface="Arial" pitchFamily="34" charset="0"/>
              </a:rPr>
              <a:t>Row: Heating, Column: Sensor location</a:t>
            </a:r>
            <a:endParaRPr lang="en-US" sz="2000" b="1" baseline="-25000" dirty="0"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7362826" y="1150221"/>
            <a:ext cx="9526" cy="2507379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46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10719</TotalTime>
  <Words>719</Words>
  <Application>Microsoft Office PowerPoint</Application>
  <PresentationFormat>Widescreen</PresentationFormat>
  <Paragraphs>97</Paragraphs>
  <Slides>25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Gulim</vt:lpstr>
      <vt:lpstr>Malgun Gothic</vt:lpstr>
      <vt:lpstr>Arial</vt:lpstr>
      <vt:lpstr>Calibri</vt:lpstr>
      <vt:lpstr>Cambria Math</vt:lpstr>
      <vt:lpstr>Georgia</vt:lpstr>
      <vt:lpstr>Impact</vt:lpstr>
      <vt:lpstr>Times New Roman</vt:lpstr>
      <vt:lpstr>Wingdings</vt:lpstr>
      <vt:lpstr>Uwaterloo_Theme</vt:lpstr>
      <vt:lpstr>Uwaterloo</vt:lpstr>
      <vt:lpstr>Modal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350</cp:revision>
  <dcterms:created xsi:type="dcterms:W3CDTF">2018-10-10T19:11:49Z</dcterms:created>
  <dcterms:modified xsi:type="dcterms:W3CDTF">2019-12-26T20:42:26Z</dcterms:modified>
</cp:coreProperties>
</file>